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8D029E1-CBBD-4776-AD0F-09EABD353A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Erasmus + KA1 </a:t>
            </a:r>
            <a:br>
              <a:rPr lang="hu-HU" dirty="0"/>
            </a:br>
            <a:r>
              <a:rPr lang="hu-HU" dirty="0" err="1"/>
              <a:t>Youth</a:t>
            </a:r>
            <a:r>
              <a:rPr lang="hu-HU" dirty="0"/>
              <a:t> Exchange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ED2ABC1-FD57-49A2-B516-47A0A6CE7E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348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AB34CB-1D49-4B45-8AEE-B4637FA5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313"/>
            <a:ext cx="7729728" cy="728184"/>
          </a:xfrm>
        </p:spPr>
        <p:txBody>
          <a:bodyPr>
            <a:normAutofit fontScale="90000"/>
          </a:bodyPr>
          <a:lstStyle/>
          <a:p>
            <a:r>
              <a:rPr lang="hu-HU" dirty="0"/>
              <a:t>MAIN RULES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9CDBABB-E99C-4EFC-A76D-866CE3931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113" y="1544596"/>
            <a:ext cx="10305535" cy="4572000"/>
          </a:xfrm>
        </p:spPr>
        <p:txBody>
          <a:bodyPr>
            <a:noAutofit/>
          </a:bodyPr>
          <a:lstStyle/>
          <a:p>
            <a:pPr fontAlgn="base"/>
            <a:r>
              <a:rPr lang="en-US" sz="2600" dirty="0"/>
              <a:t>Youth exchanges allow groups of young people from different countries to </a:t>
            </a:r>
            <a:r>
              <a:rPr lang="en-US" sz="2600" b="1" dirty="0"/>
              <a:t>meet, live together and work on shared projects for short periods</a:t>
            </a:r>
            <a:r>
              <a:rPr lang="en-US" sz="2600" dirty="0"/>
              <a:t>.</a:t>
            </a:r>
          </a:p>
          <a:p>
            <a:pPr fontAlgn="base"/>
            <a:r>
              <a:rPr lang="en-US" sz="2600" dirty="0"/>
              <a:t>Youth exchanges take place </a:t>
            </a:r>
            <a:r>
              <a:rPr lang="en-US" sz="2600" b="1" dirty="0"/>
              <a:t>outside the school</a:t>
            </a:r>
            <a:r>
              <a:rPr lang="en-US" sz="2600" dirty="0"/>
              <a:t> environment</a:t>
            </a:r>
            <a:r>
              <a:rPr lang="hu-HU" sz="2600" dirty="0"/>
              <a:t> </a:t>
            </a:r>
            <a:r>
              <a:rPr lang="hu-HU" sz="2600" dirty="0" err="1"/>
              <a:t>using</a:t>
            </a:r>
            <a:r>
              <a:rPr lang="hu-HU" sz="2600" dirty="0"/>
              <a:t> </a:t>
            </a:r>
            <a:r>
              <a:rPr lang="en-US" sz="2600" b="1" dirty="0"/>
              <a:t>non-formal education</a:t>
            </a:r>
            <a:r>
              <a:rPr lang="en-US" sz="2600" dirty="0"/>
              <a:t>.</a:t>
            </a:r>
          </a:p>
          <a:p>
            <a:pPr fontAlgn="base"/>
            <a:r>
              <a:rPr lang="en-US" sz="2600" dirty="0"/>
              <a:t>Participants' learning experiences are </a:t>
            </a:r>
            <a:r>
              <a:rPr lang="en-US" sz="2600" dirty="0" err="1"/>
              <a:t>recognised</a:t>
            </a:r>
            <a:r>
              <a:rPr lang="en-US" sz="2600" dirty="0"/>
              <a:t> through a </a:t>
            </a:r>
            <a:r>
              <a:rPr lang="en-US" sz="2600" dirty="0" err="1"/>
              <a:t>YouthPass</a:t>
            </a:r>
            <a:endParaRPr lang="en-US" sz="2600" dirty="0"/>
          </a:p>
          <a:p>
            <a:pPr fontAlgn="base"/>
            <a:r>
              <a:rPr lang="en-US" sz="2600" dirty="0"/>
              <a:t>Youth exchanges last between </a:t>
            </a:r>
            <a:r>
              <a:rPr lang="en-US" sz="2600" b="1" dirty="0"/>
              <a:t>5 and 21 days</a:t>
            </a:r>
            <a:r>
              <a:rPr lang="en-US" sz="2600" dirty="0"/>
              <a:t>, excluding travelling.</a:t>
            </a:r>
          </a:p>
          <a:p>
            <a:pPr fontAlgn="base"/>
            <a:r>
              <a:rPr lang="en-US" sz="2600" dirty="0"/>
              <a:t>Youth exchanges are open to people between the </a:t>
            </a:r>
            <a:r>
              <a:rPr lang="en-US" sz="2600" b="1" dirty="0"/>
              <a:t>ages of 13 and 30</a:t>
            </a:r>
            <a:r>
              <a:rPr lang="en-US" sz="2600" dirty="0"/>
              <a:t>. To be a group leader in a youth exchange, you must be </a:t>
            </a:r>
            <a:r>
              <a:rPr lang="en-US" sz="2600" b="1" dirty="0"/>
              <a:t>at least 18 years-old</a:t>
            </a:r>
            <a:r>
              <a:rPr lang="en-US" sz="2600" dirty="0"/>
              <a:t>.</a:t>
            </a:r>
          </a:p>
          <a:p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338531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8DCB454-22C2-4C91-A81C-C513C0CA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29049"/>
            <a:ext cx="7729728" cy="691113"/>
          </a:xfrm>
        </p:spPr>
        <p:txBody>
          <a:bodyPr>
            <a:normAutofit fontScale="90000"/>
          </a:bodyPr>
          <a:lstStyle/>
          <a:p>
            <a:r>
              <a:rPr lang="hu-HU" dirty="0"/>
              <a:t>MAIN RULES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57B321-528E-480A-B7F4-F78ABFACB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832" y="1890584"/>
            <a:ext cx="10663882" cy="4238367"/>
          </a:xfrm>
        </p:spPr>
        <p:txBody>
          <a:bodyPr>
            <a:noAutofit/>
          </a:bodyPr>
          <a:lstStyle/>
          <a:p>
            <a:pPr fontAlgn="base"/>
            <a:r>
              <a:rPr lang="hu-HU" sz="2400" dirty="0"/>
              <a:t>Y</a:t>
            </a:r>
            <a:r>
              <a:rPr lang="en-US" sz="2400" dirty="0" err="1"/>
              <a:t>outh</a:t>
            </a:r>
            <a:r>
              <a:rPr lang="en-US" sz="2400" dirty="0"/>
              <a:t> </a:t>
            </a:r>
            <a:r>
              <a:rPr lang="en-US" sz="2400" dirty="0" err="1"/>
              <a:t>organisations</a:t>
            </a:r>
            <a:r>
              <a:rPr lang="en-US" sz="2400" dirty="0"/>
              <a:t>, informal groups of young people or other </a:t>
            </a:r>
            <a:r>
              <a:rPr lang="en-US" sz="2400" dirty="0" err="1"/>
              <a:t>organisations</a:t>
            </a:r>
            <a:r>
              <a:rPr lang="en-US" sz="2400" dirty="0"/>
              <a:t>.</a:t>
            </a:r>
          </a:p>
          <a:p>
            <a:pPr fontAlgn="base"/>
            <a:r>
              <a:rPr lang="en-US" sz="2400" b="1" dirty="0"/>
              <a:t>Minimum 16 and maximum of 60 participants </a:t>
            </a:r>
            <a:r>
              <a:rPr lang="en-US" sz="2400" dirty="0"/>
              <a:t>(group leader(s) not included). </a:t>
            </a:r>
            <a:r>
              <a:rPr lang="en-US" sz="2400" b="1" dirty="0"/>
              <a:t>Minimum 4 participants per group</a:t>
            </a:r>
            <a:r>
              <a:rPr lang="en-US" sz="2400" dirty="0"/>
              <a:t> (group leader(s) not included) per activity.</a:t>
            </a:r>
          </a:p>
          <a:p>
            <a:pPr fontAlgn="base"/>
            <a:r>
              <a:rPr lang="en-US" sz="2400" dirty="0"/>
              <a:t>Each national group must have </a:t>
            </a:r>
            <a:r>
              <a:rPr lang="en-US" sz="2400" b="1" dirty="0"/>
              <a:t>at least one group leader</a:t>
            </a:r>
            <a:r>
              <a:rPr lang="en-US" sz="2400" dirty="0"/>
              <a:t>.</a:t>
            </a:r>
          </a:p>
          <a:p>
            <a:pPr fontAlgn="base"/>
            <a:r>
              <a:rPr lang="en-US" sz="2400" dirty="0"/>
              <a:t>A group of participants from the country of the receiving </a:t>
            </a:r>
            <a:r>
              <a:rPr lang="en-US" sz="2400" dirty="0" err="1"/>
              <a:t>organisation</a:t>
            </a:r>
            <a:r>
              <a:rPr lang="en-US" sz="2400" dirty="0"/>
              <a:t> must be involved in each activity. </a:t>
            </a:r>
          </a:p>
          <a:p>
            <a:pPr fontAlgn="base"/>
            <a:r>
              <a:rPr lang="en-US" sz="2400" b="1" dirty="0"/>
              <a:t>Advanced Planning Visit </a:t>
            </a:r>
            <a:r>
              <a:rPr lang="en-US" sz="2400" dirty="0"/>
              <a:t>(APV): duration maximum 2 days (travel days excluded) </a:t>
            </a:r>
            <a:r>
              <a:rPr lang="hu-HU" sz="2400" dirty="0"/>
              <a:t>1</a:t>
            </a:r>
            <a:r>
              <a:rPr lang="en-US" sz="2400" dirty="0"/>
              <a:t> participant per group. </a:t>
            </a:r>
            <a:r>
              <a:rPr lang="hu-HU" sz="2400" dirty="0"/>
              <a:t> (</a:t>
            </a:r>
            <a:r>
              <a:rPr lang="en-US" sz="2400" dirty="0"/>
              <a:t>participants can be raised to 2</a:t>
            </a:r>
            <a:r>
              <a:rPr lang="hu-HU" sz="2400" dirty="0"/>
              <a:t>, </a:t>
            </a:r>
            <a:r>
              <a:rPr lang="hu-HU" sz="2400" dirty="0" err="1"/>
              <a:t>if</a:t>
            </a:r>
            <a:r>
              <a:rPr lang="hu-HU" sz="2400" dirty="0"/>
              <a:t> </a:t>
            </a:r>
            <a:r>
              <a:rPr lang="en-US" sz="2400" dirty="0"/>
              <a:t>a young person taking part in the activity without having a role as a group leader or trainer.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3783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5610EB3-CB1D-4361-B939-3A2059B3A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Quality</a:t>
            </a:r>
            <a:r>
              <a:rPr lang="hu-HU" dirty="0"/>
              <a:t> of a </a:t>
            </a:r>
            <a:r>
              <a:rPr lang="hu-HU" dirty="0" err="1"/>
              <a:t>youth</a:t>
            </a:r>
            <a:r>
              <a:rPr lang="hu-HU" dirty="0"/>
              <a:t> </a:t>
            </a:r>
            <a:r>
              <a:rPr lang="hu-HU" dirty="0" err="1"/>
              <a:t>exchange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00F1E86-6868-45C8-A960-8F2565747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541" y="2638044"/>
            <a:ext cx="10268464" cy="3527978"/>
          </a:xfrm>
        </p:spPr>
        <p:txBody>
          <a:bodyPr>
            <a:noAutofit/>
          </a:bodyPr>
          <a:lstStyle/>
          <a:p>
            <a:r>
              <a:rPr lang="hu-HU" sz="2800" b="1" dirty="0" err="1"/>
              <a:t>Relevance</a:t>
            </a:r>
            <a:r>
              <a:rPr lang="hu-HU" sz="2800" b="1" dirty="0"/>
              <a:t> </a:t>
            </a:r>
            <a:r>
              <a:rPr lang="hu-HU" sz="2800" dirty="0"/>
              <a:t>(</a:t>
            </a:r>
            <a:r>
              <a:rPr lang="hu-HU" sz="2800" dirty="0" err="1"/>
              <a:t>to</a:t>
            </a:r>
            <a:r>
              <a:rPr lang="hu-HU" sz="2800" dirty="0"/>
              <a:t> EU </a:t>
            </a:r>
            <a:r>
              <a:rPr lang="hu-HU" sz="2800" dirty="0" err="1"/>
              <a:t>priorities</a:t>
            </a:r>
            <a:r>
              <a:rPr lang="hu-HU" sz="2800" dirty="0"/>
              <a:t>, Erasmus + </a:t>
            </a:r>
            <a:r>
              <a:rPr lang="hu-HU" sz="2800" dirty="0" err="1"/>
              <a:t>principles</a:t>
            </a:r>
            <a:r>
              <a:rPr lang="hu-HU" sz="2800" dirty="0"/>
              <a:t>, </a:t>
            </a:r>
            <a:r>
              <a:rPr lang="hu-HU" sz="2800" dirty="0" err="1"/>
              <a:t>organisers</a:t>
            </a:r>
            <a:r>
              <a:rPr lang="hu-HU" sz="2800" dirty="0"/>
              <a:t>, </a:t>
            </a:r>
            <a:r>
              <a:rPr lang="hu-HU" sz="2800" dirty="0" err="1"/>
              <a:t>needs</a:t>
            </a:r>
            <a:r>
              <a:rPr lang="hu-HU" sz="2800" dirty="0"/>
              <a:t> of </a:t>
            </a:r>
            <a:r>
              <a:rPr lang="hu-HU" sz="2800" dirty="0" err="1"/>
              <a:t>participants</a:t>
            </a:r>
            <a:r>
              <a:rPr lang="hu-HU" sz="2800" dirty="0"/>
              <a:t>, </a:t>
            </a:r>
            <a:r>
              <a:rPr lang="hu-HU" sz="2800" dirty="0" err="1"/>
              <a:t>disadvantaged</a:t>
            </a:r>
            <a:r>
              <a:rPr lang="hu-HU" sz="2800" dirty="0"/>
              <a:t> </a:t>
            </a:r>
            <a:r>
              <a:rPr lang="hu-HU" sz="2800" dirty="0" err="1"/>
              <a:t>youth</a:t>
            </a:r>
            <a:r>
              <a:rPr lang="hu-HU" sz="2800" dirty="0"/>
              <a:t>)</a:t>
            </a:r>
          </a:p>
          <a:p>
            <a:r>
              <a:rPr lang="hu-HU" sz="2800" b="1" dirty="0" err="1"/>
              <a:t>Quality</a:t>
            </a:r>
            <a:r>
              <a:rPr lang="hu-HU" sz="2800" b="1" dirty="0"/>
              <a:t> of </a:t>
            </a:r>
            <a:r>
              <a:rPr lang="hu-HU" sz="2800" b="1" dirty="0" err="1"/>
              <a:t>the</a:t>
            </a:r>
            <a:r>
              <a:rPr lang="hu-HU" sz="2800" b="1" dirty="0"/>
              <a:t> project </a:t>
            </a:r>
            <a:r>
              <a:rPr lang="hu-HU" sz="2800" b="1" dirty="0" err="1"/>
              <a:t>plan</a:t>
            </a:r>
            <a:r>
              <a:rPr lang="hu-HU" sz="2800" b="1" dirty="0"/>
              <a:t> </a:t>
            </a:r>
            <a:r>
              <a:rPr lang="hu-HU" sz="2800" dirty="0"/>
              <a:t>(</a:t>
            </a:r>
            <a:r>
              <a:rPr lang="hu-HU" sz="2800" dirty="0" err="1"/>
              <a:t>objectives</a:t>
            </a:r>
            <a:r>
              <a:rPr lang="hu-HU" sz="2800" dirty="0"/>
              <a:t>, </a:t>
            </a:r>
            <a:r>
              <a:rPr lang="hu-HU" sz="2800" dirty="0" err="1"/>
              <a:t>phases</a:t>
            </a:r>
            <a:r>
              <a:rPr lang="hu-HU" sz="2800" dirty="0"/>
              <a:t>, </a:t>
            </a:r>
            <a:r>
              <a:rPr lang="hu-HU" sz="2800" dirty="0" err="1"/>
              <a:t>preparations</a:t>
            </a:r>
            <a:r>
              <a:rPr lang="hu-HU" sz="2800" dirty="0"/>
              <a:t>, </a:t>
            </a:r>
            <a:r>
              <a:rPr lang="hu-HU" sz="2800" dirty="0" err="1"/>
              <a:t>cooperation</a:t>
            </a:r>
            <a:r>
              <a:rPr lang="hu-HU" sz="2800" dirty="0"/>
              <a:t> </a:t>
            </a:r>
            <a:r>
              <a:rPr lang="hu-HU" sz="2800" dirty="0" err="1"/>
              <a:t>among</a:t>
            </a:r>
            <a:r>
              <a:rPr lang="hu-HU" sz="2800" dirty="0"/>
              <a:t> </a:t>
            </a:r>
            <a:r>
              <a:rPr lang="hu-HU" sz="2800" dirty="0" err="1"/>
              <a:t>partners</a:t>
            </a:r>
            <a:r>
              <a:rPr lang="hu-HU" sz="2800" dirty="0"/>
              <a:t>, </a:t>
            </a:r>
            <a:r>
              <a:rPr lang="hu-HU" sz="2800" dirty="0" err="1"/>
              <a:t>methodology</a:t>
            </a:r>
            <a:r>
              <a:rPr lang="hu-HU" sz="2800" dirty="0"/>
              <a:t>, </a:t>
            </a:r>
            <a:r>
              <a:rPr lang="hu-HU" sz="2800" dirty="0" err="1"/>
              <a:t>recognition</a:t>
            </a:r>
            <a:r>
              <a:rPr lang="hu-HU" sz="2800" dirty="0"/>
              <a:t> of </a:t>
            </a:r>
            <a:r>
              <a:rPr lang="hu-HU" sz="2800" dirty="0" err="1"/>
              <a:t>learning</a:t>
            </a:r>
            <a:r>
              <a:rPr lang="hu-HU" sz="2800" dirty="0"/>
              <a:t>)</a:t>
            </a:r>
          </a:p>
          <a:p>
            <a:r>
              <a:rPr lang="hu-HU" sz="2800" b="1" dirty="0" err="1"/>
              <a:t>Impact</a:t>
            </a:r>
            <a:r>
              <a:rPr lang="hu-HU" sz="2800" dirty="0"/>
              <a:t> (</a:t>
            </a:r>
            <a:r>
              <a:rPr lang="hu-HU" sz="2800" dirty="0" err="1"/>
              <a:t>evaluation</a:t>
            </a:r>
            <a:r>
              <a:rPr lang="hu-HU" sz="2800" dirty="0"/>
              <a:t>, </a:t>
            </a:r>
            <a:r>
              <a:rPr lang="hu-HU" sz="2800" dirty="0" err="1"/>
              <a:t>impact</a:t>
            </a:r>
            <a:r>
              <a:rPr lang="hu-HU" sz="2800" dirty="0"/>
              <a:t> </a:t>
            </a:r>
            <a:r>
              <a:rPr lang="hu-HU" sz="2800" dirty="0" err="1"/>
              <a:t>on</a:t>
            </a:r>
            <a:r>
              <a:rPr lang="hu-HU" sz="2800" dirty="0"/>
              <a:t> </a:t>
            </a:r>
            <a:r>
              <a:rPr lang="hu-HU" sz="2800" dirty="0" err="1"/>
              <a:t>different</a:t>
            </a:r>
            <a:r>
              <a:rPr lang="hu-HU" sz="2800" dirty="0"/>
              <a:t> </a:t>
            </a:r>
            <a:r>
              <a:rPr lang="hu-HU" sz="2800" dirty="0" err="1"/>
              <a:t>stakeholders</a:t>
            </a:r>
            <a:r>
              <a:rPr lang="hu-HU" sz="2800" dirty="0"/>
              <a:t>: </a:t>
            </a:r>
            <a:r>
              <a:rPr lang="hu-HU" sz="2800" dirty="0" err="1"/>
              <a:t>participants</a:t>
            </a:r>
            <a:r>
              <a:rPr lang="hu-HU" sz="2800" dirty="0"/>
              <a:t>, </a:t>
            </a:r>
            <a:r>
              <a:rPr lang="hu-HU" sz="2800" dirty="0" err="1"/>
              <a:t>organiosations</a:t>
            </a:r>
            <a:r>
              <a:rPr lang="hu-HU" sz="2800" dirty="0"/>
              <a:t>, </a:t>
            </a:r>
            <a:r>
              <a:rPr lang="hu-HU" sz="2800" dirty="0" err="1"/>
              <a:t>youth</a:t>
            </a:r>
            <a:r>
              <a:rPr lang="hu-HU" sz="2800" dirty="0"/>
              <a:t> </a:t>
            </a:r>
            <a:r>
              <a:rPr lang="hu-HU" sz="2800" dirty="0" err="1"/>
              <a:t>workers</a:t>
            </a:r>
            <a:r>
              <a:rPr lang="hu-HU" sz="2800" dirty="0"/>
              <a:t>, </a:t>
            </a:r>
            <a:r>
              <a:rPr lang="hu-HU" sz="2800" dirty="0" err="1"/>
              <a:t>communities</a:t>
            </a:r>
            <a:r>
              <a:rPr lang="hu-HU" sz="2800" dirty="0"/>
              <a:t>, </a:t>
            </a:r>
            <a:r>
              <a:rPr lang="hu-HU" sz="2800" dirty="0" err="1"/>
              <a:t>youth</a:t>
            </a:r>
            <a:r>
              <a:rPr lang="hu-HU" sz="2800" dirty="0"/>
              <a:t> policy context </a:t>
            </a:r>
            <a:r>
              <a:rPr lang="hu-HU" sz="2800" dirty="0" err="1"/>
              <a:t>on</a:t>
            </a:r>
            <a:r>
              <a:rPr lang="hu-HU" sz="2800" dirty="0"/>
              <a:t> European and </a:t>
            </a:r>
            <a:r>
              <a:rPr lang="hu-HU" sz="2800" dirty="0" err="1"/>
              <a:t>national</a:t>
            </a:r>
            <a:r>
              <a:rPr lang="hu-HU" sz="2800" dirty="0"/>
              <a:t> </a:t>
            </a:r>
            <a:r>
              <a:rPr lang="hu-HU" sz="2800" dirty="0" err="1"/>
              <a:t>level</a:t>
            </a:r>
            <a:r>
              <a:rPr lang="hu-HU" sz="2800" dirty="0"/>
              <a:t>, </a:t>
            </a:r>
            <a:r>
              <a:rPr lang="hu-HU" sz="2800" dirty="0" err="1"/>
              <a:t>dissemination</a:t>
            </a:r>
            <a:r>
              <a:rPr lang="hu-HU" sz="2800" dirty="0"/>
              <a:t> of </a:t>
            </a:r>
            <a:r>
              <a:rPr lang="hu-HU" sz="2800" dirty="0" err="1"/>
              <a:t>results</a:t>
            </a:r>
            <a:r>
              <a:rPr lang="hu-HU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080570"/>
      </p:ext>
    </p:extLst>
  </p:cSld>
  <p:clrMapOvr>
    <a:masterClrMapping/>
  </p:clrMapOvr>
</p:sld>
</file>

<file path=ppt/theme/theme1.xml><?xml version="1.0" encoding="utf-8"?>
<a:theme xmlns:a="http://schemas.openxmlformats.org/drawingml/2006/main" name="Csomag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TM10001115[[fn=Csomag]]</Template>
  <TotalTime>17</TotalTime>
  <Words>299</Words>
  <Application>Microsoft Office PowerPoint</Application>
  <PresentationFormat>Szélesvásznú</PresentationFormat>
  <Paragraphs>17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Arial</vt:lpstr>
      <vt:lpstr>Gill Sans MT</vt:lpstr>
      <vt:lpstr>Csomag</vt:lpstr>
      <vt:lpstr>Erasmus + KA1  Youth Exchange</vt:lpstr>
      <vt:lpstr>MAIN RULES</vt:lpstr>
      <vt:lpstr>MAIN RULES</vt:lpstr>
      <vt:lpstr>Quality of a youth exchange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KA1  Youth Exchange</dc:title>
  <dc:creator>László Attila</dc:creator>
  <cp:lastModifiedBy>László Attila</cp:lastModifiedBy>
  <cp:revision>3</cp:revision>
  <dcterms:created xsi:type="dcterms:W3CDTF">2019-11-19T08:03:05Z</dcterms:created>
  <dcterms:modified xsi:type="dcterms:W3CDTF">2019-11-19T08:20:57Z</dcterms:modified>
</cp:coreProperties>
</file>